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8" r:id="rId3"/>
    <p:sldId id="306" r:id="rId4"/>
    <p:sldId id="307" r:id="rId5"/>
    <p:sldId id="308" r:id="rId6"/>
    <p:sldId id="309" r:id="rId7"/>
    <p:sldId id="310" r:id="rId8"/>
    <p:sldId id="317" r:id="rId9"/>
    <p:sldId id="273" r:id="rId10"/>
    <p:sldId id="274" r:id="rId11"/>
    <p:sldId id="315" r:id="rId12"/>
    <p:sldId id="275" r:id="rId13"/>
    <p:sldId id="278" r:id="rId14"/>
    <p:sldId id="280" r:id="rId15"/>
    <p:sldId id="277" r:id="rId16"/>
    <p:sldId id="281" r:id="rId17"/>
    <p:sldId id="311" r:id="rId18"/>
    <p:sldId id="312" r:id="rId19"/>
    <p:sldId id="299" r:id="rId20"/>
    <p:sldId id="279" r:id="rId21"/>
    <p:sldId id="264" r:id="rId22"/>
    <p:sldId id="267" r:id="rId23"/>
    <p:sldId id="268" r:id="rId24"/>
    <p:sldId id="272" r:id="rId25"/>
    <p:sldId id="283" r:id="rId26"/>
    <p:sldId id="319" r:id="rId27"/>
    <p:sldId id="301" r:id="rId28"/>
    <p:sldId id="302" r:id="rId29"/>
    <p:sldId id="304" r:id="rId30"/>
    <p:sldId id="320" r:id="rId31"/>
    <p:sldId id="316" r:id="rId32"/>
    <p:sldId id="321" r:id="rId33"/>
    <p:sldId id="322" r:id="rId3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>
      <p:cViewPr varScale="1">
        <p:scale>
          <a:sx n="92" d="100"/>
          <a:sy n="92" d="100"/>
        </p:scale>
        <p:origin x="7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Percentage Pass</a:t>
            </a:r>
            <a:r>
              <a:rPr lang="en-US" baseline="0" dirty="0" smtClean="0"/>
              <a:t> 2016 - 2021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4642857142857184E-3"/>
                  <c:y val="-5.5555798580732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8809523809524E-3"/>
                  <c:y val="-4.320987654320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4404761904762091E-3"/>
                  <c:y val="-5.2469135802469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3.703703703703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48809523809524E-3"/>
                  <c:y val="-6.1728395061728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9761904761903711E-3"/>
                  <c:y val="-3.3950617283950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>
                <a:prstDash val="sysDot"/>
              </a:ln>
            </c:spPr>
            <c:trendlineType val="linear"/>
            <c:dispRSqr val="0"/>
            <c:dispEq val="0"/>
          </c:trendline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81.7</c:v>
                </c:pt>
                <c:pt idx="1">
                  <c:v>78.400000000000006</c:v>
                </c:pt>
                <c:pt idx="2">
                  <c:v>82</c:v>
                </c:pt>
                <c:pt idx="3">
                  <c:v>80.400000000000006</c:v>
                </c:pt>
                <c:pt idx="4">
                  <c:v>78.7</c:v>
                </c:pt>
                <c:pt idx="5">
                  <c:v>77.5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04828320"/>
        <c:axId val="-304831584"/>
      </c:lineChart>
      <c:catAx>
        <c:axId val="-30482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304831584"/>
        <c:crosses val="autoZero"/>
        <c:auto val="1"/>
        <c:lblAlgn val="ctr"/>
        <c:lblOffset val="100"/>
        <c:noMultiLvlLbl val="0"/>
      </c:catAx>
      <c:valAx>
        <c:axId val="-304831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30482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2021</a:t>
            </a:r>
            <a:r>
              <a:rPr lang="en-US" baseline="0" dirty="0" smtClean="0"/>
              <a:t> </a:t>
            </a:r>
            <a:r>
              <a:rPr lang="en-US" dirty="0" smtClean="0"/>
              <a:t>Candidate Success in English A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8479532163742704E-3"/>
                  <c:y val="-3.57142857142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479532163742704E-3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479532163742704E-3"/>
                  <c:y val="-7.142857142857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619883040935706E-3"/>
                  <c:y val="-3.86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619883040935706E-3"/>
                  <c:y val="-5.6547619047619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619883040934601E-3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>
                <a:prstDash val="sysDot"/>
              </a:ln>
            </c:spPr>
            <c:trendlineType val="linear"/>
            <c:dispRSqr val="0"/>
            <c:dispEq val="0"/>
          </c:trendline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81.599999999999994</c:v>
                </c:pt>
                <c:pt idx="1">
                  <c:v>79.400000000000006</c:v>
                </c:pt>
                <c:pt idx="2">
                  <c:v>85.3</c:v>
                </c:pt>
                <c:pt idx="3">
                  <c:v>77.099999999999994</c:v>
                </c:pt>
                <c:pt idx="4">
                  <c:v>87.2</c:v>
                </c:pt>
                <c:pt idx="5">
                  <c:v>78.400000000000006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04839200"/>
        <c:axId val="-304836480"/>
      </c:lineChart>
      <c:catAx>
        <c:axId val="-30483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304836480"/>
        <c:crosses val="autoZero"/>
        <c:auto val="1"/>
        <c:lblAlgn val="ctr"/>
        <c:lblOffset val="100"/>
        <c:noMultiLvlLbl val="0"/>
      </c:catAx>
      <c:valAx>
        <c:axId val="-304836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304839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2021</a:t>
            </a:r>
            <a:r>
              <a:rPr lang="en-US" baseline="0" dirty="0" smtClean="0"/>
              <a:t> </a:t>
            </a:r>
            <a:r>
              <a:rPr lang="en-US" dirty="0" smtClean="0"/>
              <a:t>Candidate Success in Mathematics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8479532163742704E-3"/>
                  <c:y val="-7.4404761904762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479532163742704E-3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479532163742704E-3"/>
                  <c:y val="-7.142857142857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619883040935702E-3"/>
                  <c:y val="-3.86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619883040935702E-3"/>
                  <c:y val="-5.6547619047619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619883040934601E-3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>
                <a:prstDash val="sysDot"/>
              </a:ln>
            </c:spPr>
            <c:trendlineType val="linear"/>
            <c:dispRSqr val="0"/>
            <c:dispEq val="0"/>
          </c:trendline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56</c:v>
                </c:pt>
                <c:pt idx="1">
                  <c:v>48.9</c:v>
                </c:pt>
                <c:pt idx="2">
                  <c:v>55.4</c:v>
                </c:pt>
                <c:pt idx="3">
                  <c:v>46.7</c:v>
                </c:pt>
                <c:pt idx="4">
                  <c:v>48.2</c:v>
                </c:pt>
                <c:pt idx="5">
                  <c:v>43.7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04829408"/>
        <c:axId val="-304838656"/>
      </c:lineChart>
      <c:catAx>
        <c:axId val="-30482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304838656"/>
        <c:crosses val="autoZero"/>
        <c:auto val="1"/>
        <c:lblAlgn val="ctr"/>
        <c:lblOffset val="100"/>
        <c:noMultiLvlLbl val="0"/>
      </c:catAx>
      <c:valAx>
        <c:axId val="-304838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30482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269129820310919E-2"/>
          <c:y val="3.5132162073031346E-2"/>
          <c:w val="0.74424254660475131"/>
          <c:h val="0.81653985417221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English A</c:v>
                </c:pt>
                <c:pt idx="1">
                  <c:v>Mathematics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257</c:v>
                </c:pt>
                <c:pt idx="1">
                  <c:v>155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English A</c:v>
                </c:pt>
                <c:pt idx="1">
                  <c:v>Mathematics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364</c:v>
                </c:pt>
                <c:pt idx="1">
                  <c:v>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04838112"/>
        <c:axId val="-304837024"/>
      </c:barChart>
      <c:catAx>
        <c:axId val="-304838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304837024"/>
        <c:crosses val="autoZero"/>
        <c:auto val="1"/>
        <c:lblAlgn val="ctr"/>
        <c:lblOffset val="100"/>
        <c:noMultiLvlLbl val="0"/>
      </c:catAx>
      <c:valAx>
        <c:axId val="-30483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304838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Dominica versus Region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682255627137516"/>
          <c:y val="0.12699208497375328"/>
          <c:w val="0.8079249184760996"/>
          <c:h val="0.50536704396325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Dominica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Sheet1!$A$4:$A$16</c:f>
              <c:strCache>
                <c:ptCount val="13"/>
                <c:pt idx="0">
                  <c:v>Add. Math</c:v>
                </c:pt>
                <c:pt idx="1">
                  <c:v>Biology</c:v>
                </c:pt>
                <c:pt idx="2">
                  <c:v>Car. History</c:v>
                </c:pt>
                <c:pt idx="3">
                  <c:v>Chemistry</c:v>
                </c:pt>
                <c:pt idx="4">
                  <c:v>Geography</c:v>
                </c:pt>
                <c:pt idx="5">
                  <c:v>HSB</c:v>
                </c:pt>
                <c:pt idx="6">
                  <c:v>Maths</c:v>
                </c:pt>
                <c:pt idx="7">
                  <c:v>Music</c:v>
                </c:pt>
                <c:pt idx="8">
                  <c:v>Physics</c:v>
                </c:pt>
                <c:pt idx="9">
                  <c:v>P. of Accounts</c:v>
                </c:pt>
                <c:pt idx="10">
                  <c:v>P. of Business</c:v>
                </c:pt>
                <c:pt idx="11">
                  <c:v>Social Studies</c:v>
                </c:pt>
                <c:pt idx="12">
                  <c:v>Theatre Arts</c:v>
                </c:pt>
              </c:strCache>
            </c:strRef>
          </c:cat>
          <c:val>
            <c:numRef>
              <c:f>Sheet1!$B$4:$B$16</c:f>
              <c:numCache>
                <c:formatCode>General</c:formatCode>
                <c:ptCount val="13"/>
                <c:pt idx="0">
                  <c:v>85.7</c:v>
                </c:pt>
                <c:pt idx="1">
                  <c:v>84.4</c:v>
                </c:pt>
                <c:pt idx="2">
                  <c:v>87.5</c:v>
                </c:pt>
                <c:pt idx="3">
                  <c:v>75.3</c:v>
                </c:pt>
                <c:pt idx="4">
                  <c:v>84.3</c:v>
                </c:pt>
                <c:pt idx="5">
                  <c:v>87.6</c:v>
                </c:pt>
                <c:pt idx="6">
                  <c:v>43.7</c:v>
                </c:pt>
                <c:pt idx="7">
                  <c:v>100</c:v>
                </c:pt>
                <c:pt idx="8">
                  <c:v>83</c:v>
                </c:pt>
                <c:pt idx="9">
                  <c:v>79.2</c:v>
                </c:pt>
                <c:pt idx="10">
                  <c:v>92.1</c:v>
                </c:pt>
                <c:pt idx="11">
                  <c:v>68.3</c:v>
                </c:pt>
                <c:pt idx="1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Regional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B050"/>
              </a:solidFill>
            </a:ln>
          </c:spPr>
          <c:invertIfNegative val="0"/>
          <c:cat>
            <c:strRef>
              <c:f>Sheet1!$A$4:$A$16</c:f>
              <c:strCache>
                <c:ptCount val="13"/>
                <c:pt idx="0">
                  <c:v>Add. Math</c:v>
                </c:pt>
                <c:pt idx="1">
                  <c:v>Biology</c:v>
                </c:pt>
                <c:pt idx="2">
                  <c:v>Car. History</c:v>
                </c:pt>
                <c:pt idx="3">
                  <c:v>Chemistry</c:v>
                </c:pt>
                <c:pt idx="4">
                  <c:v>Geography</c:v>
                </c:pt>
                <c:pt idx="5">
                  <c:v>HSB</c:v>
                </c:pt>
                <c:pt idx="6">
                  <c:v>Maths</c:v>
                </c:pt>
                <c:pt idx="7">
                  <c:v>Music</c:v>
                </c:pt>
                <c:pt idx="8">
                  <c:v>Physics</c:v>
                </c:pt>
                <c:pt idx="9">
                  <c:v>P. of Accounts</c:v>
                </c:pt>
                <c:pt idx="10">
                  <c:v>P. of Business</c:v>
                </c:pt>
                <c:pt idx="11">
                  <c:v>Social Studies</c:v>
                </c:pt>
                <c:pt idx="12">
                  <c:v>Theatre Arts</c:v>
                </c:pt>
              </c:strCache>
            </c:strRef>
          </c:cat>
          <c:val>
            <c:numRef>
              <c:f>Sheet1!$C$4:$C$16</c:f>
              <c:numCache>
                <c:formatCode>General</c:formatCode>
                <c:ptCount val="13"/>
                <c:pt idx="0">
                  <c:v>59</c:v>
                </c:pt>
                <c:pt idx="1">
                  <c:v>74</c:v>
                </c:pt>
                <c:pt idx="2">
                  <c:v>74</c:v>
                </c:pt>
                <c:pt idx="3">
                  <c:v>63</c:v>
                </c:pt>
                <c:pt idx="4">
                  <c:v>64</c:v>
                </c:pt>
                <c:pt idx="5">
                  <c:v>68</c:v>
                </c:pt>
                <c:pt idx="6">
                  <c:v>41</c:v>
                </c:pt>
                <c:pt idx="7">
                  <c:v>77</c:v>
                </c:pt>
                <c:pt idx="8">
                  <c:v>66</c:v>
                </c:pt>
                <c:pt idx="9">
                  <c:v>65</c:v>
                </c:pt>
                <c:pt idx="10">
                  <c:v>79</c:v>
                </c:pt>
                <c:pt idx="11">
                  <c:v>54</c:v>
                </c:pt>
                <c:pt idx="12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304833760"/>
        <c:axId val="-304833216"/>
      </c:barChart>
      <c:catAx>
        <c:axId val="-30483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304833216"/>
        <c:crosses val="autoZero"/>
        <c:auto val="1"/>
        <c:lblAlgn val="ctr"/>
        <c:lblOffset val="100"/>
        <c:noMultiLvlLbl val="0"/>
      </c:catAx>
      <c:valAx>
        <c:axId val="-304833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304833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8381651157241705E-2"/>
          <c:y val="0.91346231135170608"/>
          <c:w val="0.74434760995784632"/>
          <c:h val="7.0912688648293962E-2"/>
        </c:manualLayout>
      </c:layout>
      <c:overlay val="0"/>
      <c:spPr>
        <a:ln>
          <a:solidFill>
            <a:srgbClr val="FF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0.30534</cdr:x>
      <cdr:y>0.37606</cdr:y>
    </cdr:from>
    <cdr:to>
      <cdr:x>0.35662</cdr:x>
      <cdr:y>0.54818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8537" y="1331912"/>
          <a:ext cx="381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0.10021</cdr:x>
      <cdr:y>0.24697</cdr:y>
    </cdr:from>
    <cdr:to>
      <cdr:x>0.26432</cdr:x>
      <cdr:y>0.50515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4537" y="874712"/>
          <a:ext cx="1219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73.2%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0.16175</cdr:x>
      <cdr:y>0</cdr:y>
    </cdr:from>
    <cdr:to>
      <cdr:x>0.28483</cdr:x>
      <cdr:y>0.21515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01737" y="-2249488"/>
          <a:ext cx="9144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83.3%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0.30534</cdr:x>
      <cdr:y>0.46212</cdr:y>
    </cdr:from>
    <cdr:to>
      <cdr:x>0.42842</cdr:x>
      <cdr:y>0.7203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68537" y="16367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44%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0.34637</cdr:x>
      <cdr:y>0.35455</cdr:y>
    </cdr:from>
    <cdr:to>
      <cdr:x>0.46944</cdr:x>
      <cdr:y>0.63424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73337" y="1255712"/>
          <a:ext cx="9144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43.4%</a:t>
          </a:r>
          <a:endParaRPr lang="en-US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00312B8-43C5-4EE7-A8D7-A9853056334D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59D6C06C-992D-4237-BD85-B3B91D22CFF9}" type="slidenum">
              <a:rPr lang="en-029" smtClean="0"/>
              <a:pPr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26703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8510F-6C30-4EEB-B373-12DBFF6BC8B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223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437063"/>
            <a:ext cx="5546725" cy="3630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25DA0-D10E-4562-A5B8-791C2F41FEB0}" type="slidenum">
              <a:rPr lang="en-029" smtClean="0"/>
              <a:pPr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22660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25DA0-D10E-4562-A5B8-791C2F41FEB0}" type="slidenum">
              <a:rPr lang="en-029" smtClean="0"/>
              <a:pPr/>
              <a:t>10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6603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EC4BF8-6B7A-4FB2-BFCC-04123103F14A}" type="datetimeFigureOut">
              <a:rPr lang="en-029" smtClean="0"/>
              <a:pPr/>
              <a:t>08/11/2021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BF0B21F-AAC3-4F88-99C4-100DDAEFEF1C}" type="slidenum">
              <a:rPr lang="en-029" smtClean="0"/>
              <a:pPr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9000">
              <a:schemeClr val="accent4"/>
            </a:gs>
            <a:gs pos="57908">
              <a:srgbClr val="6A3AA0"/>
            </a:gs>
            <a:gs pos="62000">
              <a:srgbClr val="7030A0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4114800"/>
          </a:xfrm>
        </p:spPr>
        <p:txBody>
          <a:bodyPr>
            <a:normAutofit fontScale="90000"/>
          </a:bodyPr>
          <a:lstStyle/>
          <a:p>
            <a:pPr algn="ctr"/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dirty="0" smtClean="0">
                <a:solidFill>
                  <a:srgbClr val="FFFF00"/>
                </a:solidFill>
              </a:rPr>
              <a:t/>
            </a:r>
            <a:br>
              <a:rPr lang="en-029" dirty="0" smtClean="0">
                <a:solidFill>
                  <a:srgbClr val="FFFF00"/>
                </a:solidFill>
              </a:rPr>
            </a:br>
            <a:r>
              <a:rPr lang="en-029" sz="4900" dirty="0" smtClean="0">
                <a:solidFill>
                  <a:srgbClr val="FFFF00"/>
                </a:solidFill>
              </a:rPr>
              <a:t>Dominica 2021 CXC Results:</a:t>
            </a:r>
            <a:br>
              <a:rPr lang="en-029" sz="4900" dirty="0" smtClean="0">
                <a:solidFill>
                  <a:srgbClr val="FFFF00"/>
                </a:solidFill>
              </a:rPr>
            </a:br>
            <a:r>
              <a:rPr lang="en-029" sz="4900" dirty="0" smtClean="0">
                <a:solidFill>
                  <a:srgbClr val="FFFF00"/>
                </a:solidFill>
              </a:rPr>
              <a:t>CCSLC</a:t>
            </a:r>
            <a:br>
              <a:rPr lang="en-029" sz="4900" dirty="0" smtClean="0">
                <a:solidFill>
                  <a:srgbClr val="FFFF00"/>
                </a:solidFill>
              </a:rPr>
            </a:br>
            <a:r>
              <a:rPr lang="en-029" sz="4900" dirty="0" smtClean="0">
                <a:solidFill>
                  <a:srgbClr val="FFFF00"/>
                </a:solidFill>
              </a:rPr>
              <a:t>CSEC </a:t>
            </a:r>
            <a:br>
              <a:rPr lang="en-029" sz="4900" dirty="0" smtClean="0">
                <a:solidFill>
                  <a:srgbClr val="FFFF00"/>
                </a:solidFill>
              </a:rPr>
            </a:br>
            <a:r>
              <a:rPr lang="en-029" sz="4900" dirty="0" smtClean="0">
                <a:solidFill>
                  <a:srgbClr val="FFFF00"/>
                </a:solidFill>
              </a:rPr>
              <a:t>CAPE</a:t>
            </a:r>
            <a:br>
              <a:rPr lang="en-029" sz="4900" dirty="0" smtClean="0">
                <a:solidFill>
                  <a:srgbClr val="FFFF00"/>
                </a:solidFill>
              </a:rPr>
            </a:br>
            <a:r>
              <a:rPr lang="en-029" sz="4900" dirty="0" smtClean="0">
                <a:solidFill>
                  <a:srgbClr val="FFFF00"/>
                </a:solidFill>
              </a:rPr>
              <a:t>CVQ</a:t>
            </a:r>
            <a:br>
              <a:rPr lang="en-029" sz="4900" dirty="0" smtClean="0">
                <a:solidFill>
                  <a:srgbClr val="FFFF00"/>
                </a:solidFill>
              </a:rPr>
            </a:br>
            <a:endParaRPr lang="en-029" sz="49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763000" cy="1905000"/>
          </a:xfrm>
        </p:spPr>
        <p:txBody>
          <a:bodyPr>
            <a:normAutofit/>
          </a:bodyPr>
          <a:lstStyle/>
          <a:p>
            <a:r>
              <a:rPr lang="en-029" sz="3600" b="1" dirty="0" smtClean="0">
                <a:solidFill>
                  <a:srgbClr val="FF0000"/>
                </a:solidFill>
              </a:rPr>
              <a:t>MINISTRY OF EDUCATION, Human Resource Planning, Vocational Training &amp; National Excellence</a:t>
            </a:r>
          </a:p>
          <a:p>
            <a:endParaRPr lang="en-029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5410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NOVEMBER 2021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8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3914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	OVERALL PERCENTAGE PASS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914400"/>
            <a:ext cx="8229600" cy="152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was a  2.9% decrease in the overall percentage pass of students receiving grades 1, 2 and 3 in the 2021 CSEC exams compared to 2019 and 1.2% decrease compared to 2020.</a:t>
            </a:r>
            <a:endParaRPr lang="en-US" sz="24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31510984"/>
              </p:ext>
            </p:extLst>
          </p:nvPr>
        </p:nvGraphicFramePr>
        <p:xfrm>
          <a:off x="152400" y="2362200"/>
          <a:ext cx="8915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90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		OVERALL PERFORMANCE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3 schools have maintained 90%+ performance for the last 4 consecutive years (2018-2021) : CHS, SJA &amp; AWSDAA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5 schools  showed  improvement when compared to  their overall performance in 2019: CHS, SMA, DGS, PSS and DCHS however, marked improvement was observed at DCHS </a:t>
            </a:r>
            <a:r>
              <a:rPr lang="en-US" sz="2000" dirty="0" smtClean="0"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cs typeface="Arial" pitchFamily="34" charset="0"/>
              </a:rPr>
              <a:t>57.1% to 68.2%</a:t>
            </a:r>
            <a:r>
              <a:rPr lang="en-US" sz="2000" dirty="0" smtClean="0">
                <a:cs typeface="Arial" pitchFamily="34" charset="0"/>
              </a:rPr>
              <a:t>) and  DGS (</a:t>
            </a:r>
            <a:r>
              <a:rPr lang="en-US" sz="2000" dirty="0" smtClean="0">
                <a:solidFill>
                  <a:srgbClr val="FF0000"/>
                </a:solidFill>
                <a:cs typeface="Arial" pitchFamily="34" charset="0"/>
              </a:rPr>
              <a:t>74.3% to  82.8%</a:t>
            </a:r>
            <a:r>
              <a:rPr lang="en-US" sz="2000" dirty="0" smtClean="0">
                <a:cs typeface="Arial" pitchFamily="34" charset="0"/>
              </a:rPr>
              <a:t>) 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332 or </a:t>
            </a:r>
            <a:r>
              <a:rPr lang="en-US" sz="2000" b="1" dirty="0" smtClean="0">
                <a:solidFill>
                  <a:srgbClr val="FF0000"/>
                </a:solidFill>
              </a:rPr>
              <a:t>40.2%</a:t>
            </a:r>
            <a:r>
              <a:rPr lang="en-US" sz="2000" b="1" dirty="0" smtClean="0"/>
              <a:t> </a:t>
            </a:r>
            <a:r>
              <a:rPr lang="en-US" sz="2000" dirty="0" smtClean="0"/>
              <a:t>of the candidates passed 5 or more subjects including Mathematics and English.  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630 or </a:t>
            </a:r>
            <a:r>
              <a:rPr lang="en-US" sz="2000" b="1" dirty="0" smtClean="0">
                <a:solidFill>
                  <a:srgbClr val="FF0000"/>
                </a:solidFill>
              </a:rPr>
              <a:t>76.3%</a:t>
            </a:r>
            <a:r>
              <a:rPr lang="en-US" sz="2000" dirty="0" smtClean="0"/>
              <a:t> of the candidates passed 5 or more subjects with either grades 1, 2 or 3.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2000" b="1" dirty="0" smtClean="0"/>
              <a:t>55 students from 8 Secondary schools obtained 6 </a:t>
            </a:r>
            <a:r>
              <a:rPr lang="en-US" sz="2000" b="1" dirty="0"/>
              <a:t>or </a:t>
            </a:r>
            <a:r>
              <a:rPr lang="en-US" sz="2000" b="1" dirty="0" smtClean="0"/>
              <a:t>more grade ones in the 2021 CSEC exams based on the Preliminary Results.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03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        		</a:t>
            </a:r>
            <a:r>
              <a:rPr lang="en-US" b="1" dirty="0" smtClean="0">
                <a:solidFill>
                  <a:srgbClr val="FF0000"/>
                </a:solidFill>
              </a:rPr>
              <a:t>CSEC SUBJECT PERFORMANCE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642749"/>
              </p:ext>
            </p:extLst>
          </p:nvPr>
        </p:nvGraphicFramePr>
        <p:xfrm>
          <a:off x="291921" y="914400"/>
          <a:ext cx="8839200" cy="5487864"/>
        </p:xfrm>
        <a:graphic>
          <a:graphicData uri="http://schemas.openxmlformats.org/drawingml/2006/table">
            <a:tbl>
              <a:tblPr/>
              <a:tblGrid>
                <a:gridCol w="1091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2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4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603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0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 - 99%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- 89%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6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 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Music 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Theatre Arts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Agri. Science (DA)</a:t>
                      </a: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Agri. Science (SA)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Family &amp; Resource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Mgmt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Food, Nutrition &amp; Health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Office Administration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Principles of Business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Physical Education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Textiles, Clothing &amp; Fashion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Additional Math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</a:t>
                      </a: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Caribbean History</a:t>
                      </a:r>
                    </a:p>
                    <a:p>
                      <a:pPr algn="l" fontAlgn="t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EDPM</a:t>
                      </a:r>
                    </a:p>
                    <a:p>
                      <a:pPr algn="l" fontAlgn="t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English B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Geography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Human &amp; Social Biology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Information Technology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Integrated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Science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Physics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Technical Drawing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 to 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- 69%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Below 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1755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  <a:p>
                      <a:pPr algn="l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Chemistry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English 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Industrial Technology  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Building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Industrial Technology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Electricals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Principles of Accounts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Economics</a:t>
                      </a: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French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Social Studies 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Mathematics (43.7%)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Spanish (58.3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%)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Visual Arts  (50.0%)</a:t>
                      </a: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304800" y="2133600"/>
            <a:ext cx="665018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57199" y="5410200"/>
            <a:ext cx="683491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3914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	CSEC ENGLISH A 2016-2021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13735500"/>
              </p:ext>
            </p:extLst>
          </p:nvPr>
        </p:nvGraphicFramePr>
        <p:xfrm>
          <a:off x="609600" y="1905000"/>
          <a:ext cx="8077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65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2021 CSEC English A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performance  by school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735932"/>
              </p:ext>
            </p:extLst>
          </p:nvPr>
        </p:nvGraphicFramePr>
        <p:xfrm>
          <a:off x="228599" y="1219200"/>
          <a:ext cx="8763000" cy="581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84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3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5900"/>
                <a:gridCol w="1475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5900"/>
              </a:tblGrid>
              <a:tr h="5783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Schools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 sitting English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 Successful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2021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 Pass in 2020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2019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SJA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98.9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99.0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2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94.0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96.2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OAINC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93.8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94.7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AWSDAA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93.5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98.0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90.0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90.0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50.0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87.2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53.5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80.6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85.0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55.9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80.0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92.9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81.3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66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DGS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78.4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87.1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82.4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70.9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81.5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63.0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CBSS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69.7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88.2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62.3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77.6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64.3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59.1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79.5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60.0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58.6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64.8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60.3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788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621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78.4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87.2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77.1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15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CSEC MATHEMATICS 2016 -2021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35643527"/>
              </p:ext>
            </p:extLst>
          </p:nvPr>
        </p:nvGraphicFramePr>
        <p:xfrm>
          <a:off x="228600" y="1828800"/>
          <a:ext cx="8686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8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2021 </a:t>
            </a:r>
            <a:r>
              <a:rPr lang="en-US" sz="4000" b="1" dirty="0" smtClean="0">
                <a:solidFill>
                  <a:srgbClr val="FF0000"/>
                </a:solidFill>
              </a:rPr>
              <a:t>CSEC Mathematics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 performance by school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802292"/>
              </p:ext>
            </p:extLst>
          </p:nvPr>
        </p:nvGraphicFramePr>
        <p:xfrm>
          <a:off x="152401" y="1347165"/>
          <a:ext cx="8762999" cy="5510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6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2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7401"/>
                <a:gridCol w="12976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685"/>
              </a:tblGrid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Schools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 Sitting Mathematics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 Successful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2021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Pass in 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2019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86.6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64.2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79.8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71.2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75.2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64.3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OAINC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60.0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35.7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63.2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51.2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34.5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35.4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AWSDAA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50.0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59.6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46.9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DGS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45.1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35.5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32.5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37.2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30.9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34.1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PCSS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33.3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51.4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48.3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29.0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50.0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52.9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CBSS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24.7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67.6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64.6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</a:t>
                      </a:r>
                      <a:endParaRPr lang="en-029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53.6</a:t>
                      </a:r>
                      <a:endParaRPr lang="en-029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46.4</a:t>
                      </a:r>
                      <a:endParaRPr lang="en-029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13.8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21.4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05.0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15.8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68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778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340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43.7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49.2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46.7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2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219200"/>
            <a:ext cx="3658792" cy="45720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Caribbean History            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Chemistry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Economics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EDPM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French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Geography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4286249" cy="45720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Human &amp; Social </a:t>
            </a:r>
            <a:r>
              <a:rPr lang="en-US" dirty="0" smtClean="0"/>
              <a:t>Biology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Industrial </a:t>
            </a:r>
            <a:r>
              <a:rPr lang="en-US" dirty="0"/>
              <a:t>Technology Building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Integrated Science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Principles of Accounts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Spanish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Visual Arts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6768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	Gender Performance in 2021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839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en-US" sz="2400" dirty="0" smtClean="0">
                <a:solidFill>
                  <a:prstClr val="white"/>
                </a:solidFill>
              </a:rPr>
              <a:t>Male </a:t>
            </a:r>
            <a:r>
              <a:rPr lang="en-US" sz="2400" dirty="0">
                <a:solidFill>
                  <a:prstClr val="white"/>
                </a:solidFill>
              </a:rPr>
              <a:t>outperformed Females </a:t>
            </a:r>
            <a:r>
              <a:rPr lang="en-US" sz="2400" dirty="0" smtClean="0">
                <a:solidFill>
                  <a:prstClr val="white"/>
                </a:solidFill>
              </a:rPr>
              <a:t>in </a:t>
            </a:r>
            <a:r>
              <a:rPr lang="en-US" sz="2400" dirty="0">
                <a:solidFill>
                  <a:prstClr val="white"/>
                </a:solidFill>
              </a:rPr>
              <a:t>12 </a:t>
            </a:r>
            <a:r>
              <a:rPr lang="en-US" sz="2400" dirty="0" smtClean="0">
                <a:solidFill>
                  <a:prstClr val="white"/>
                </a:solidFill>
              </a:rPr>
              <a:t>CSEC subjects</a:t>
            </a:r>
            <a:r>
              <a:rPr lang="en-US" sz="2400" dirty="0">
                <a:solidFill>
                  <a:prstClr val="white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597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6060" y="152400"/>
            <a:ext cx="7429499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Gender Performance  in CSEC English A &amp; CSEC Mathematics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06760"/>
              </p:ext>
            </p:extLst>
          </p:nvPr>
        </p:nvGraphicFramePr>
        <p:xfrm>
          <a:off x="304800" y="19050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96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/>
              <a:t>      		</a:t>
            </a:r>
            <a:r>
              <a:rPr lang="en-US" b="1" dirty="0" smtClean="0">
                <a:solidFill>
                  <a:srgbClr val="FF0000"/>
                </a:solidFill>
              </a:rPr>
              <a:t>STANDING IN THE REGION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34673"/>
              </p:ext>
            </p:extLst>
          </p:nvPr>
        </p:nvGraphicFramePr>
        <p:xfrm>
          <a:off x="0" y="1066807"/>
          <a:ext cx="3809999" cy="5791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522">
                  <a:extLst>
                    <a:ext uri="{9D8B030D-6E8A-4147-A177-3AD203B41FA5}">
                      <a16:colId xmlns="" xmlns:a16="http://schemas.microsoft.com/office/drawing/2014/main" val="2802046012"/>
                    </a:ext>
                  </a:extLst>
                </a:gridCol>
                <a:gridCol w="1178827">
                  <a:extLst>
                    <a:ext uri="{9D8B030D-6E8A-4147-A177-3AD203B41FA5}">
                      <a16:colId xmlns="" xmlns:a16="http://schemas.microsoft.com/office/drawing/2014/main" val="3602694084"/>
                    </a:ext>
                  </a:extLst>
                </a:gridCol>
                <a:gridCol w="974650">
                  <a:extLst>
                    <a:ext uri="{9D8B030D-6E8A-4147-A177-3AD203B41FA5}">
                      <a16:colId xmlns="" xmlns:a16="http://schemas.microsoft.com/office/drawing/2014/main" val="793450958"/>
                    </a:ext>
                  </a:extLst>
                </a:gridCol>
              </a:tblGrid>
              <a:tr h="645256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1" u="none" strike="noStrike" dirty="0">
                          <a:effectLst/>
                        </a:rPr>
                        <a:t>Subject</a:t>
                      </a:r>
                      <a:endParaRPr lang="en-029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1" u="none" strike="noStrike">
                          <a:effectLst/>
                        </a:rPr>
                        <a:t>Dominica</a:t>
                      </a:r>
                      <a:endParaRPr lang="en-029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1" u="none" strike="noStrike" dirty="0">
                          <a:effectLst/>
                        </a:rPr>
                        <a:t>Region</a:t>
                      </a:r>
                      <a:endParaRPr lang="en-029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9362062"/>
                  </a:ext>
                </a:extLst>
              </a:tr>
              <a:tr h="423709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1" u="none" strike="noStrike" dirty="0">
                          <a:effectLst/>
                        </a:rPr>
                        <a:t>OVERALL</a:t>
                      </a:r>
                      <a:endParaRPr lang="en-029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2000" b="1" u="none" strike="noStrike" dirty="0" smtClean="0">
                          <a:effectLst/>
                        </a:rPr>
                        <a:t>77.5</a:t>
                      </a:r>
                      <a:endParaRPr lang="en-029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68.1</a:t>
                      </a:r>
                      <a:endParaRPr lang="en-029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511119"/>
                  </a:ext>
                </a:extLst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Math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6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Biology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84.4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74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58375019"/>
                  </a:ext>
                </a:extLst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u="none" strike="noStrike" dirty="0" smtClean="0">
                          <a:effectLst/>
                          <a:latin typeface="Calibri" pitchFamily="34" charset="0"/>
                        </a:rPr>
                        <a:t>Caribbean History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u="none" strike="noStrike" dirty="0" smtClean="0">
                          <a:effectLst/>
                        </a:rPr>
                        <a:t>74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27386004"/>
                  </a:ext>
                </a:extLst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63527563"/>
                  </a:ext>
                </a:extLst>
              </a:tr>
              <a:tr h="418160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Geography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57036078"/>
                  </a:ext>
                </a:extLst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HSB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21889593"/>
                  </a:ext>
                </a:extLst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21120156"/>
                  </a:ext>
                </a:extLst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Physics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POA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Studies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6495">
                <a:tc>
                  <a:txBody>
                    <a:bodyPr/>
                    <a:lstStyle/>
                    <a:p>
                      <a:pPr algn="l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Theatre Arts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029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  <a:endParaRPr lang="en-029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67191743"/>
              </p:ext>
            </p:extLst>
          </p:nvPr>
        </p:nvGraphicFramePr>
        <p:xfrm>
          <a:off x="3810000" y="1371600"/>
          <a:ext cx="502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8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CCSLC 2021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222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		</a:t>
            </a:r>
            <a:r>
              <a:rPr lang="en-US" b="1" dirty="0" smtClean="0">
                <a:solidFill>
                  <a:srgbClr val="FF0000"/>
                </a:solidFill>
              </a:rPr>
              <a:t>STANDING IN THE REGION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56060" y="1600200"/>
            <a:ext cx="7429499" cy="47244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Dominica has performed overall 9.4 % above the Regional Average in 2021.</a:t>
            </a:r>
          </a:p>
          <a:p>
            <a:pPr marL="0" indent="0"/>
            <a:r>
              <a:rPr lang="en-US" sz="28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12 out of 15 Secondary schools have performed above the Regional Average of 68.1%.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Dominica has performed above the Regional Average in 29 out of 32 CSEC subjects.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152400"/>
            <a:ext cx="7429499" cy="990600"/>
          </a:xfrm>
        </p:spPr>
        <p:txBody>
          <a:bodyPr/>
          <a:lstStyle/>
          <a:p>
            <a:pPr algn="ctr"/>
            <a:r>
              <a:rPr lang="en-029" b="1" dirty="0" smtClean="0">
                <a:solidFill>
                  <a:srgbClr val="FF0000"/>
                </a:solidFill>
              </a:rPr>
              <a:t>Science related results (2021)</a:t>
            </a:r>
            <a:endParaRPr lang="en-029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618556"/>
              </p:ext>
            </p:extLst>
          </p:nvPr>
        </p:nvGraphicFramePr>
        <p:xfrm>
          <a:off x="283963" y="914400"/>
          <a:ext cx="8573691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5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49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3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9029"/>
                <a:gridCol w="13190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9029"/>
              </a:tblGrid>
              <a:tr h="1091047"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Sitting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Success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Pass in 2021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Pass in 2020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Pass in 2019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</a:t>
                      </a:r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Sc.(DA)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96.9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6136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</a:t>
                      </a:r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Sc.(SA)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93.0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HSB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87.6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79.7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6136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Biology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84.4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91.4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6136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Int. Science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83.7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75.5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77.2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83.0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87.2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n-029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75.3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78.9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5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Humanities related subjects (2021)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57269"/>
              </p:ext>
            </p:extLst>
          </p:nvPr>
        </p:nvGraphicFramePr>
        <p:xfrm>
          <a:off x="457200" y="1143000"/>
          <a:ext cx="8305800" cy="5410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3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7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4300"/>
                <a:gridCol w="13843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4300"/>
              </a:tblGrid>
              <a:tr h="828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Subject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Sitting 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success 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 2021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 in 2020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 in 2019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English B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89.3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93.1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73.6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28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Caribbean History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87.5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81.8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0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Geography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138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84.3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75.7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91.7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28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Social </a:t>
                      </a:r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Studies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68.3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76.3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86.8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0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French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61.5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52.1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0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Spanish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58.3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72.5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74.2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00" marR="8600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4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TVET related subjects (2021)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562590"/>
              </p:ext>
            </p:extLst>
          </p:nvPr>
        </p:nvGraphicFramePr>
        <p:xfrm>
          <a:off x="228600" y="1066799"/>
          <a:ext cx="8762998" cy="575412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662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9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60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0500"/>
                <a:gridCol w="1460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0500"/>
              </a:tblGrid>
              <a:tr h="784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Subject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Sitting 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 </a:t>
                      </a:r>
                      <a:r>
                        <a:rPr lang="en-US" sz="2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Success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 in 2021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 in 2020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 in 2019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4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F, N </a:t>
                      </a:r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 </a:t>
                      </a:r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Health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95.2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88.0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97.4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57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Textiles, Clothing &amp; Fashion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91.3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88.2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 &amp; R Mgmt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90.6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91.3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86.7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8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</a:t>
                      </a:r>
                      <a:r>
                        <a:rPr lang="en-US" sz="2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Drawing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89.3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93.8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91.4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8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Ind. Tech Building 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79.7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87.0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96.9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3" marR="9843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19280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 Tech. </a:t>
                      </a:r>
                      <a:r>
                        <a:rPr lang="en-029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492" marR="9449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029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492" marR="9449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029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492" marR="9449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78.6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492" marR="9449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029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91.9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492" marR="9449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029" sz="24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492" marR="9449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029" b="1" dirty="0" smtClean="0">
                <a:solidFill>
                  <a:srgbClr val="FF0000"/>
                </a:solidFill>
              </a:rPr>
              <a:t>Business Subjects (2021)</a:t>
            </a:r>
            <a:endParaRPr lang="en-029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373708"/>
              </p:ext>
            </p:extLst>
          </p:nvPr>
        </p:nvGraphicFramePr>
        <p:xfrm>
          <a:off x="304798" y="990600"/>
          <a:ext cx="8534401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85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37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3736"/>
                <a:gridCol w="14337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3736"/>
              </a:tblGrid>
              <a:tr h="965200">
                <a:tc>
                  <a:txBody>
                    <a:bodyPr/>
                    <a:lstStyle/>
                    <a:p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Sitting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Pass in 2021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Pass in 2020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Pass in 2019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Admin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96.6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97.4</a:t>
                      </a:r>
                      <a:endParaRPr lang="en-029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95.6</a:t>
                      </a:r>
                      <a:endParaRPr lang="en-029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 of Business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92.7</a:t>
                      </a:r>
                      <a:endParaRPr lang="en-029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98.2</a:t>
                      </a:r>
                      <a:endParaRPr lang="en-029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EDPM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82.5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99.2</a:t>
                      </a:r>
                      <a:endParaRPr lang="en-029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 of Accounts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79.2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84.1</a:t>
                      </a:r>
                      <a:endParaRPr lang="en-029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83.3</a:t>
                      </a:r>
                      <a:endParaRPr lang="en-029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Economics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029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68.4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62.2</a:t>
                      </a:r>
                      <a:endParaRPr lang="en-029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96.4</a:t>
                      </a:r>
                      <a:endParaRPr lang="en-029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51" marR="825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Other Subjects (2021)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768599"/>
              </p:ext>
            </p:extLst>
          </p:nvPr>
        </p:nvGraphicFramePr>
        <p:xfrm>
          <a:off x="228600" y="1143001"/>
          <a:ext cx="8763000" cy="513855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44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3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64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9571"/>
                <a:gridCol w="14695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9571"/>
              </a:tblGrid>
              <a:tr h="761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Subject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Sitting 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 </a:t>
                      </a:r>
                      <a:r>
                        <a:rPr lang="en-US" sz="2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Success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 in 2021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 in 2020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Pass in 2019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7065">
                <a:tc>
                  <a:txBody>
                    <a:bodyPr/>
                    <a:lstStyle/>
                    <a:p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Theatre Arts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32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2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2500" b="1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5151">
                <a:tc>
                  <a:txBody>
                    <a:bodyPr/>
                    <a:lstStyle/>
                    <a:p>
                      <a:pPr algn="l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Music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83.3</a:t>
                      </a:r>
                      <a:endParaRPr lang="en-029" sz="2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5151">
                <a:tc>
                  <a:txBody>
                    <a:bodyPr/>
                    <a:lstStyle/>
                    <a:p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Education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99.5</a:t>
                      </a:r>
                      <a:endParaRPr lang="en-029" sz="32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2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99.5</a:t>
                      </a:r>
                      <a:endParaRPr lang="en-029" sz="2500" b="1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5151">
                <a:tc>
                  <a:txBody>
                    <a:bodyPr/>
                    <a:lstStyle/>
                    <a:p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Tech.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88.3</a:t>
                      </a:r>
                      <a:endParaRPr lang="en-029" sz="32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94.4</a:t>
                      </a:r>
                      <a:endParaRPr lang="en-029" sz="2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</a:t>
                      </a:r>
                      <a:endParaRPr lang="en-029" sz="2500" b="1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7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Add. Math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85.7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77.8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78.9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0969">
                <a:tc>
                  <a:txBody>
                    <a:bodyPr/>
                    <a:lstStyle/>
                    <a:p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Arts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029" sz="25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32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</a:t>
                      </a:r>
                      <a:endParaRPr lang="en-029" sz="32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029" sz="2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sz="25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029" sz="2500" b="1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CAPE 2021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509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CAPE Result Analysis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486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 total of 119 candidates wrote the CAPE exams in 2021. 79 females and 40 males.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Candidates attempted 12 double unit subjects and 14 single unit subjects. A total of 38 out of 67 units offered by CXC.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First time Animation and Game Design is offered in Dominica. The </a:t>
            </a:r>
            <a:r>
              <a:rPr lang="en-US" sz="2400" dirty="0" err="1" smtClean="0"/>
              <a:t>Academix</a:t>
            </a:r>
            <a:r>
              <a:rPr lang="en-US" sz="2400" dirty="0" smtClean="0"/>
              <a:t> School of Learning obtained 100% pass.</a:t>
            </a:r>
          </a:p>
          <a:p>
            <a:pPr marL="0" indent="0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E-Testing: Paper 1 = ALL,  Paper 2 = 14 units, Paper 3/2 = 7 units.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5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SUBJECT PERFORMANCE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370814"/>
              </p:ext>
            </p:extLst>
          </p:nvPr>
        </p:nvGraphicFramePr>
        <p:xfrm>
          <a:off x="304800" y="661035"/>
          <a:ext cx="8839200" cy="6464137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9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 - 99%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- 89%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598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 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Anim. &amp; Game  Design U1         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History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Tech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Physics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 U2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 U2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 Tech U2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Pure Mathematics U2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Management of Business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Entrepreneurship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Entrepreneurship U2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Physics U2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Applied Mathematics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U1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 U1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 2021</a:t>
                      </a:r>
                    </a:p>
                    <a:p>
                      <a:endParaRPr lang="en-US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Caribbean Studies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Sociology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 U2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 U2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Science U2</a:t>
                      </a:r>
                    </a:p>
                    <a:p>
                      <a:endParaRPr lang="en-US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 Studies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 U1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 U2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of Business U2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Geography U2</a:t>
                      </a:r>
                    </a:p>
                    <a:p>
                      <a:endParaRPr lang="en-US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Science U1 (50%)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 U1 (0%)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Media U1 (50%)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 U1 (34.8%)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Technology U1 (50%)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Integrated Math (51.1%)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 in English U1 (54.2%)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Pure Math U1 (50%)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Spanish U1 (50%)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Applied Mathematics U2 (0%)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 U2 (33.3%)</a:t>
                      </a:r>
                    </a:p>
                    <a:p>
                      <a:endParaRPr lang="en-US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304800" y="2133600"/>
            <a:ext cx="665018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56332"/>
              </p:ext>
            </p:extLst>
          </p:nvPr>
        </p:nvGraphicFramePr>
        <p:xfrm>
          <a:off x="228601" y="3429000"/>
          <a:ext cx="8915400" cy="381000"/>
        </p:xfrm>
        <a:graphic>
          <a:graphicData uri="http://schemas.openxmlformats.org/drawingml/2006/table">
            <a:tbl>
              <a:tblPr/>
              <a:tblGrid>
                <a:gridCol w="933718"/>
                <a:gridCol w="2342881"/>
                <a:gridCol w="2590800"/>
                <a:gridCol w="3048001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 - 79%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-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Below 60%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04800" y="4419600"/>
            <a:ext cx="665018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 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94 or </a:t>
            </a:r>
            <a:r>
              <a:rPr lang="en-US" sz="3200" b="1" dirty="0" smtClean="0">
                <a:solidFill>
                  <a:srgbClr val="FF0000"/>
                </a:solidFill>
              </a:rPr>
              <a:t>78.9%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of the candidates passed with either acceptable grades 1, 2, 3, 4 or 5.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Dominica’s overall performance at the CAPE level is 71.6% which is below the Regional Average of 87%. 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228600"/>
            <a:ext cx="7429499" cy="990600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CCSLC Results Analysis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115299" cy="5715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8 secondary schools submitted candidates for 2021 CCSLC exams.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672 school candidates. 370 males and 302 females. 100 students more than 2020.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Exams were done in 7 different subject areas with schools attempting 2 – 4 subjects.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First sitting of Digital Literacy in the Region. CBSS only attempted it obtaining 100% pass with Mastery.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All 7 CCSLC exams were administered online for the first time in Dominica.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61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CVQ 2021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2113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CVQ Results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4 candidates were registered for 2021 CVQ in Garment Production Level 1 at the Goodwill Secondary School: 3 females and 1 male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All four (4) candidates were deemed Competent and will receive their CVQ certificate.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24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Important dates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81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749040" cy="371246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CSEC English B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CAPE Accounting Unit 2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CAPE Computer Science Unit 2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November 30th , 2021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097280"/>
            <a:ext cx="3886200" cy="3712464"/>
          </a:xfrm>
        </p:spPr>
        <p:txBody>
          <a:bodyPr/>
          <a:lstStyle/>
          <a:p>
            <a:r>
              <a:rPr lang="en-US" dirty="0" smtClean="0"/>
              <a:t>All other Subjects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November 15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 2021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		2021 Queries &amp; Reviews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1054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 must present: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 smtClean="0"/>
              <a:t>Candidate  Receipts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 smtClean="0"/>
              <a:t>Bank draft of BDS$60.00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 smtClean="0"/>
              <a:t>Absent &amp; Ungraded  = No charge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05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CCSLC English 2021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094944"/>
              </p:ext>
            </p:extLst>
          </p:nvPr>
        </p:nvGraphicFramePr>
        <p:xfrm>
          <a:off x="228599" y="990598"/>
          <a:ext cx="8686799" cy="57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4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18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18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1843"/>
                <a:gridCol w="1701843"/>
              </a:tblGrid>
              <a:tr h="6858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Schools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# Sitting</a:t>
                      </a:r>
                    </a:p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English A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 Successful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2021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8591">
                <a:tc>
                  <a:txBody>
                    <a:bodyPr/>
                    <a:lstStyle/>
                    <a:p>
                      <a:pPr algn="l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085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CBSS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98.6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93.2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85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96.9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2124">
                <a:tc>
                  <a:txBody>
                    <a:bodyPr/>
                    <a:lstStyle/>
                    <a:p>
                      <a:pPr algn="l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NECS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96.7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21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DGS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96.6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2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94.1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84.9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2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86.0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2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82.1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2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469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439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93.6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91.3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1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CCSLC Mathematics 2021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280625"/>
              </p:ext>
            </p:extLst>
          </p:nvPr>
        </p:nvGraphicFramePr>
        <p:xfrm>
          <a:off x="304801" y="1371599"/>
          <a:ext cx="8534398" cy="506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9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8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53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35389"/>
                <a:gridCol w="1635389"/>
              </a:tblGrid>
              <a:tr h="5858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School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# Sitting Mathematics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 Successful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2021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7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CBSS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95.8</a:t>
                      </a:r>
                      <a:endParaRPr lang="en-US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89.2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49.2</a:t>
                      </a:r>
                      <a:endParaRPr lang="en-US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NECS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88.7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US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87.9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97.7</a:t>
                      </a:r>
                      <a:endParaRPr lang="en-US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82.4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79.8</a:t>
                      </a:r>
                      <a:endParaRPr lang="en-US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81.6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55.6</a:t>
                      </a:r>
                      <a:endParaRPr lang="en-US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DCHS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73.3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44.4</a:t>
                      </a:r>
                      <a:endParaRPr lang="en-US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59.1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70.5</a:t>
                      </a:r>
                      <a:endParaRPr lang="en-US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7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467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396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84.8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74.8</a:t>
                      </a:r>
                      <a:endParaRPr lang="en-US" sz="24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0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Other CCSLC Subjects 2021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677971"/>
              </p:ext>
            </p:extLst>
          </p:nvPr>
        </p:nvGraphicFramePr>
        <p:xfrm>
          <a:off x="342900" y="1066800"/>
          <a:ext cx="8496300" cy="5760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1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03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92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9260"/>
                <a:gridCol w="16992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9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Subject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 Sitting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 Successful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Pass in 2021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Pass in 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47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DIGITAL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LITERACY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SPANISH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95.5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71.4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6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INTEGRATED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SCIENCE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92.9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94.4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FRENCH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83.4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78.6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79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SOCIAL STUDIES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50.0</a:t>
                      </a:r>
                      <a:endParaRPr lang="en-US" sz="3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99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87.1</a:t>
                      </a:r>
                      <a:endParaRPr lang="en-US" sz="3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5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     </a:t>
            </a:r>
            <a:r>
              <a:rPr lang="en-US" sz="4900" b="1" dirty="0" smtClean="0">
                <a:solidFill>
                  <a:srgbClr val="FF0000"/>
                </a:solidFill>
              </a:rPr>
              <a:t>Performance summary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DCHS has maintained its 100% pass in CCSLC English. 7 out of 8 schools have shown an upward trend in performance in English.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CBSS obtained 100% pass in Mathematics. 6 out of 8 schools have shown marked improvement in Mathematics. Outstanding performance  came from PSS </a:t>
            </a:r>
            <a:r>
              <a:rPr lang="en-US" sz="2400" b="0" dirty="0" smtClean="0">
                <a:cs typeface="Arial" pitchFamily="34" charset="0"/>
              </a:rPr>
              <a:t>(</a:t>
            </a:r>
            <a:r>
              <a:rPr lang="en-US" sz="2400" b="0" dirty="0" smtClean="0">
                <a:solidFill>
                  <a:srgbClr val="FF0000"/>
                </a:solidFill>
                <a:cs typeface="Arial" pitchFamily="34" charset="0"/>
              </a:rPr>
              <a:t>49.2% </a:t>
            </a:r>
            <a:r>
              <a:rPr lang="en-US" sz="2400" b="0" dirty="0">
                <a:solidFill>
                  <a:srgbClr val="FF0000"/>
                </a:solidFill>
                <a:cs typeface="Arial" pitchFamily="34" charset="0"/>
              </a:rPr>
              <a:t>to  </a:t>
            </a:r>
            <a:r>
              <a:rPr lang="en-US" sz="2400" b="0" dirty="0" smtClean="0">
                <a:solidFill>
                  <a:srgbClr val="FF0000"/>
                </a:solidFill>
                <a:cs typeface="Arial" pitchFamily="34" charset="0"/>
              </a:rPr>
              <a:t>89.2%</a:t>
            </a:r>
            <a:r>
              <a:rPr lang="en-US" sz="2400" b="0" dirty="0" smtClean="0">
                <a:cs typeface="Arial" pitchFamily="34" charset="0"/>
              </a:rPr>
              <a:t>) </a:t>
            </a: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ITSS has shown outstanding performance in CCSLC English A and CCSLC Mathematics in 2021.</a:t>
            </a:r>
          </a:p>
          <a:p>
            <a:pPr>
              <a:buFont typeface="Arial" pitchFamily="34" charset="0"/>
              <a:buChar char="•"/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499 students (</a:t>
            </a:r>
            <a:r>
              <a:rPr lang="en-US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74.3%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) have attained Mastery  or Competent levels in the 2021 CCSLC exams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7055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CSEC 2021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016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152400"/>
            <a:ext cx="7429499" cy="1066800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sz="4000" b="1" dirty="0" smtClean="0">
                <a:solidFill>
                  <a:srgbClr val="FF0000"/>
                </a:solidFill>
              </a:rPr>
              <a:t>CSEC Results Analysis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7150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15 Secondary schools submitted candidates for CSEC exams.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826 school candidates.  375 males and 451 females.  78 more students than last year when 748 students sat the examination.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284 private candidates. 90 males and 194 females. 21 less than 2020.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1110 total candidates wrote the CSEC examinations in 32 subjects.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E-testing : Paper 1 = ALL, Paper 2 </a:t>
            </a:r>
            <a:r>
              <a:rPr lang="en-US" sz="2400" dirty="0"/>
              <a:t>= EDPM and Technical </a:t>
            </a:r>
            <a:r>
              <a:rPr lang="en-US" sz="2400" dirty="0" smtClean="0"/>
              <a:t>Drawing – CAD option (compulsory). Paper 3/2 = IT and EDPM (compulsory) + 2 more subjects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CHS attempted Paper 2 online in 3 other subject areas for the first time.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18040</TotalTime>
  <Words>1933</Words>
  <Application>Microsoft Office PowerPoint</Application>
  <PresentationFormat>On-screen Show (4:3)</PresentationFormat>
  <Paragraphs>833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         Dominica 2021 CXC Results: CCSLC CSEC  CAPE CVQ </vt:lpstr>
      <vt:lpstr>CCSLC 2021</vt:lpstr>
      <vt:lpstr>       CCSLC Results Analysis</vt:lpstr>
      <vt:lpstr> CCSLC English 2021</vt:lpstr>
      <vt:lpstr> CCSLC Mathematics 2021</vt:lpstr>
      <vt:lpstr> Other CCSLC Subjects 2021</vt:lpstr>
      <vt:lpstr>     Performance summary</vt:lpstr>
      <vt:lpstr>CSEC 2021</vt:lpstr>
      <vt:lpstr>       CSEC Results Analysis</vt:lpstr>
      <vt:lpstr> OVERALL PERCENTAGE PASS</vt:lpstr>
      <vt:lpstr>  OVERALL PERFORMANCE</vt:lpstr>
      <vt:lpstr>          CSEC SUBJECT PERFORMANCE</vt:lpstr>
      <vt:lpstr> CSEC ENGLISH A 2016-2021</vt:lpstr>
      <vt:lpstr>2021 CSEC English A  performance  by school</vt:lpstr>
      <vt:lpstr>CSEC MATHEMATICS 2016 -2021 </vt:lpstr>
      <vt:lpstr>2021 CSEC Mathematics  performance by school</vt:lpstr>
      <vt:lpstr> Gender Performance in 2021 </vt:lpstr>
      <vt:lpstr>Gender Performance  in CSEC English A &amp; CSEC Mathematics</vt:lpstr>
      <vt:lpstr>        STANDING IN THE REGION</vt:lpstr>
      <vt:lpstr>        STANDING IN THE REGION</vt:lpstr>
      <vt:lpstr>Science related results (2021)</vt:lpstr>
      <vt:lpstr>Humanities related subjects (2021)</vt:lpstr>
      <vt:lpstr>TVET related subjects (2021)</vt:lpstr>
      <vt:lpstr>Business Subjects (2021)</vt:lpstr>
      <vt:lpstr>Other Subjects (2021)</vt:lpstr>
      <vt:lpstr>CAPE 2021</vt:lpstr>
      <vt:lpstr>       CAPE Result Analysis</vt:lpstr>
      <vt:lpstr>        SUBJECT PERFORMANCE</vt:lpstr>
      <vt:lpstr> Performance summary</vt:lpstr>
      <vt:lpstr>CVQ 2021</vt:lpstr>
      <vt:lpstr>CVQ Results</vt:lpstr>
      <vt:lpstr>Important dates</vt:lpstr>
      <vt:lpstr>  2021 Queries &amp; Reviews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Goldberg SEO</dc:creator>
  <cp:lastModifiedBy>Windows User</cp:lastModifiedBy>
  <cp:revision>225</cp:revision>
  <cp:lastPrinted>2016-08-19T06:04:33Z</cp:lastPrinted>
  <dcterms:created xsi:type="dcterms:W3CDTF">2013-08-12T18:46:55Z</dcterms:created>
  <dcterms:modified xsi:type="dcterms:W3CDTF">2021-11-08T11:47:44Z</dcterms:modified>
</cp:coreProperties>
</file>